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603225"/>
            <a:ext cx="8520600" cy="727200"/>
          </a:xfrm>
          <a:prstGeom prst="rect">
            <a:avLst/>
          </a:prstGeom>
        </p:spPr>
        <p:txBody>
          <a:bodyPr anchorCtr="0" anchor="b" bIns="91425" lIns="91425" spcFirstLastPara="1" rIns="91425" wrap="square" tIns="91425">
            <a:noAutofit/>
          </a:bodyPr>
          <a:lstStyle/>
          <a:p>
            <a:pPr indent="0" lvl="0" marL="0" rtl="0" algn="ctr">
              <a:lnSpc>
                <a:spcPct val="100000"/>
              </a:lnSpc>
              <a:spcBef>
                <a:spcPts val="0"/>
              </a:spcBef>
              <a:spcAft>
                <a:spcPts val="1200"/>
              </a:spcAft>
              <a:buNone/>
            </a:pPr>
            <a:r>
              <a:rPr b="1" lang="en" sz="2400">
                <a:solidFill>
                  <a:srgbClr val="00AFF0"/>
                </a:solidFill>
              </a:rPr>
              <a:t>North Carolina Medicare Supplement                    Extended Open Enrollment Period</a:t>
            </a:r>
            <a:endParaRPr sz="2400">
              <a:solidFill>
                <a:srgbClr val="00AFF0"/>
              </a:solidFill>
            </a:endParaRPr>
          </a:p>
        </p:txBody>
      </p:sp>
      <p:sp>
        <p:nvSpPr>
          <p:cNvPr id="55" name="Google Shape;55;p13"/>
          <p:cNvSpPr txBox="1"/>
          <p:nvPr>
            <p:ph idx="1" type="subTitle"/>
          </p:nvPr>
        </p:nvSpPr>
        <p:spPr>
          <a:xfrm>
            <a:off x="311700" y="1370700"/>
            <a:ext cx="8520600" cy="33459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en" sz="1100">
                <a:solidFill>
                  <a:schemeClr val="dk1"/>
                </a:solidFill>
              </a:rPr>
              <a:t>FEMA issued North Carolina Tropical Storm Helene Disaster Declaration (DR-4827-NC) for the following counties:  Alexander, Alleghany, Ashe, Avery, Buncombe, Burke, Caldwell, Catawba, Clay, Cleveland, Gaston, Haywood, Henderson, Jackson, Lincoln, Macon, Madison, McDowell, Mitchell, Polk, Rutherford, Transylvania, Watauga, Wilkes, Yancey and the Eastern Band of the Cherokee Indians of North Carolina. </a:t>
            </a:r>
            <a:endParaRPr b="1" sz="11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rPr>
              <a:t>Due to impacts of the storm, some Medicare beneficiaries in affected areas may be unable to enroll in a Medicare Supplement plan before the end of their six-month open enrollment period (OEP).</a:t>
            </a:r>
            <a:endParaRPr sz="11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rPr>
              <a:t> </a:t>
            </a:r>
            <a:endParaRPr b="1" sz="1100">
              <a:solidFill>
                <a:schemeClr val="dk1"/>
              </a:solidFill>
            </a:endParaRPr>
          </a:p>
          <a:p>
            <a:pPr indent="0" lvl="0" marL="0" rtl="0" algn="l">
              <a:lnSpc>
                <a:spcPct val="115000"/>
              </a:lnSpc>
              <a:spcBef>
                <a:spcPts val="1200"/>
              </a:spcBef>
              <a:spcAft>
                <a:spcPts val="0"/>
              </a:spcAft>
              <a:buNone/>
            </a:pPr>
            <a:r>
              <a:rPr b="1" lang="en" sz="1100">
                <a:solidFill>
                  <a:schemeClr val="dk1"/>
                </a:solidFill>
              </a:rPr>
              <a:t>Effective immediately, for a Medicare beneficiary impacted by Tropical Storm Helene whose Medicare Supplement OEP has ended or will end between September 29, 2024 through October 31, 2024, applications will be accepted as OEP for a Medicare Supplement insurance plan from Humana if the application is signed no later than 11/30/2024. </a:t>
            </a:r>
            <a:endParaRPr b="1" sz="11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highlight>
                  <a:srgbClr val="FFFF00"/>
                </a:highlight>
              </a:rPr>
              <a:t>A paper application must be submitted for those who qualify.</a:t>
            </a:r>
            <a:endParaRPr b="1" sz="1100">
              <a:solidFill>
                <a:schemeClr val="dk1"/>
              </a:solidFill>
              <a:highlight>
                <a:srgbClr val="FFFF00"/>
              </a:highlight>
            </a:endParaRPr>
          </a:p>
          <a:p>
            <a:pPr indent="0" lvl="0" marL="0" rtl="0" algn="ctr">
              <a:spcBef>
                <a:spcPts val="1200"/>
              </a:spcBef>
              <a:spcAft>
                <a:spcPts val="0"/>
              </a:spcAft>
              <a:buNone/>
            </a:pPr>
            <a:r>
              <a:t/>
            </a:r>
            <a:endParaRPr sz="13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